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9" r:id="rId6"/>
    <p:sldId id="271" r:id="rId7"/>
    <p:sldId id="289" r:id="rId8"/>
    <p:sldId id="288" r:id="rId9"/>
    <p:sldId id="270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0" r:id="rId22"/>
    <p:sldId id="266" r:id="rId23"/>
    <p:sldId id="261" r:id="rId24"/>
    <p:sldId id="267" r:id="rId25"/>
    <p:sldId id="268" r:id="rId26"/>
    <p:sldId id="264" r:id="rId27"/>
    <p:sldId id="263" r:id="rId28"/>
    <p:sldId id="265" r:id="rId29"/>
    <p:sldId id="286" r:id="rId30"/>
    <p:sldId id="272" r:id="rId31"/>
    <p:sldId id="273" r:id="rId32"/>
    <p:sldId id="274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49"/>
    <p:restoredTop sz="94648"/>
  </p:normalViewPr>
  <p:slideViewPr>
    <p:cSldViewPr snapToGrid="0">
      <p:cViewPr varScale="1">
        <p:scale>
          <a:sx n="103" d="100"/>
          <a:sy n="103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2F5A-AAA9-4496-B90F-972379CC602E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5A475-5477-4C43-9B62-BCF48212E3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6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50ec467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50ec467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b50ec467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b50ec467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50ec467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50ec467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50ec467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50ec467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50ec467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50ec467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b50ec467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b50ec467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50ec467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50ec467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b50ec467f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b50ec467f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b50ec467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b50ec467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50ec467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50ec467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7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2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24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1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4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4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6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81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28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13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5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4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82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6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13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5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9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71A2740-5BF1-48BD-A68B-5EEA318E2D15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0C4170E-99A4-4CA9-87F7-F6E2F3D84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8AF5C-0468-4E65-8B83-FE8F2A4C4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080" y="1963811"/>
            <a:ext cx="8825658" cy="929537"/>
          </a:xfrm>
        </p:spPr>
        <p:txBody>
          <a:bodyPr/>
          <a:lstStyle/>
          <a:p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Phone recognition system</a:t>
            </a:r>
            <a:endParaRPr lang="zh-CN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C240FD-268B-4FAB-B034-7903327A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909" y="3853981"/>
            <a:ext cx="4412829" cy="1588438"/>
          </a:xfrm>
        </p:spPr>
        <p:txBody>
          <a:bodyPr>
            <a:normAutofit/>
          </a:bodyPr>
          <a:lstStyle/>
          <a:p>
            <a:r>
              <a:rPr lang="en-US" altLang="zh-C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ZHANG ZITENG 				TP052096</a:t>
            </a:r>
          </a:p>
          <a:p>
            <a:r>
              <a:rPr lang="en-US" altLang="zh-C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TAN WEIXIAN 				TP048417</a:t>
            </a:r>
          </a:p>
          <a:p>
            <a:r>
              <a:rPr lang="en-US" altLang="zh-C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LEONG SOONG JUN 			TP050994</a:t>
            </a:r>
          </a:p>
          <a:p>
            <a:r>
              <a:rPr lang="en-US" altLang="zh-C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LYU CHEN YANG 			TP052020</a:t>
            </a:r>
            <a:endParaRPr lang="zh-CN" altLang="en-US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637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467554" y="2449810"/>
            <a:ext cx="9413823" cy="143264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/>
              <a:t>Step 3: Creating a model and initial training</a:t>
            </a:r>
            <a:endParaRPr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3386246" y="886333"/>
            <a:ext cx="5419503" cy="6471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/>
              <a:t>Algorithm Implementation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060"/>
            <a:ext cx="12191997" cy="409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00" y="2494551"/>
            <a:ext cx="8585200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301"/>
            <a:ext cx="12192000" cy="460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Learning Rate 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51" y="1807918"/>
            <a:ext cx="6667500" cy="4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Result Of Our model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97" y="2275064"/>
            <a:ext cx="6858699" cy="45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Prediction of our model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18" y="1922218"/>
            <a:ext cx="7404100" cy="5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65" y="1356567"/>
            <a:ext cx="11479169" cy="53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/>
              <a:t>Suggestion for future work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-GB"/>
              <a:t>Knowledge and experience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93" name="Google Shape;193;p22" descr="Image result for knowledge and experien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634" y="2866967"/>
            <a:ext cx="5692033" cy="318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1C444-B1B3-420E-ABF3-F6591D7F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912370"/>
            <a:ext cx="9385200" cy="781519"/>
          </a:xfrm>
        </p:spPr>
        <p:txBody>
          <a:bodyPr/>
          <a:lstStyle/>
          <a:p>
            <a:r>
              <a:rPr lang="en-US" altLang="zh-CN" dirty="0"/>
              <a:t>Step 4: Cleaning data and interpretation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0E078-8DBC-4F71-B84B-A9405A3F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1" y="2308063"/>
            <a:ext cx="6191568" cy="2521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58B83D-07CA-43F4-8BEE-6D3D58B7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1" y="5006036"/>
            <a:ext cx="5277121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84EF3-253B-43FD-8BEC-EC26B070A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2533331" cy="1416178"/>
          </a:xfrm>
        </p:spPr>
        <p:txBody>
          <a:bodyPr/>
          <a:lstStyle/>
          <a:p>
            <a:r>
              <a:rPr lang="en-US" altLang="zh-CN" dirty="0" err="1"/>
              <a:t>FastAI</a:t>
            </a:r>
            <a:r>
              <a:rPr lang="en-US" altLang="zh-CN" dirty="0"/>
              <a:t> library</a:t>
            </a:r>
          </a:p>
          <a:p>
            <a:r>
              <a:rPr lang="en-US" altLang="zh-CN" dirty="0"/>
              <a:t>Two ways: </a:t>
            </a:r>
          </a:p>
          <a:p>
            <a:pPr lvl="3"/>
            <a:r>
              <a:rPr lang="en-US" altLang="zh-CN" dirty="0" err="1"/>
              <a:t>conda</a:t>
            </a:r>
            <a:endParaRPr lang="en-US" altLang="zh-CN" dirty="0"/>
          </a:p>
          <a:p>
            <a:pPr lvl="3"/>
            <a:r>
              <a:rPr lang="en-US" altLang="zh-CN" dirty="0"/>
              <a:t>pip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A60B2-63A5-44FE-A6CC-9CE5D46B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3" y="4841100"/>
            <a:ext cx="9420685" cy="104674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1763051-C9E0-448A-9524-135E02F1D410}"/>
              </a:ext>
            </a:extLst>
          </p:cNvPr>
          <p:cNvSpPr txBox="1">
            <a:spLocks/>
          </p:cNvSpPr>
          <p:nvPr/>
        </p:nvSpPr>
        <p:spPr>
          <a:xfrm>
            <a:off x="1215109" y="4186824"/>
            <a:ext cx="1649615" cy="64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Usage: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6D6FD9-1A51-461A-8EB5-AB8659471EA4}"/>
              </a:ext>
            </a:extLst>
          </p:cNvPr>
          <p:cNvSpPr/>
          <p:nvPr/>
        </p:nvSpPr>
        <p:spPr>
          <a:xfrm>
            <a:off x="5020223" y="807142"/>
            <a:ext cx="21515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Installing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27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1A21AE-415F-48C2-AAD8-5B67BE2CB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372365"/>
            <a:ext cx="5953415" cy="518121"/>
          </a:xfrm>
        </p:spPr>
        <p:txBody>
          <a:bodyPr/>
          <a:lstStyle/>
          <a:p>
            <a:r>
              <a:rPr lang="en-US" altLang="zh-CN" dirty="0"/>
              <a:t>Can identify more brands and phone models</a:t>
            </a:r>
          </a:p>
          <a:p>
            <a:pPr marL="194729" indent="0">
              <a:buNone/>
            </a:pPr>
            <a:endParaRPr lang="zh-CN" altLang="en-US" dirty="0"/>
          </a:p>
        </p:txBody>
      </p:sp>
      <p:sp>
        <p:nvSpPr>
          <p:cNvPr id="6" name="Google Shape;191;p22">
            <a:extLst>
              <a:ext uri="{FF2B5EF4-FFF2-40B4-BE49-F238E27FC236}">
                <a16:creationId xmlns:a16="http://schemas.microsoft.com/office/drawing/2014/main" id="{E58DC1D6-23CF-49EE-B515-80AA50A0D3BC}"/>
              </a:ext>
            </a:extLst>
          </p:cNvPr>
          <p:cNvSpPr txBox="1">
            <a:spLocks/>
          </p:cNvSpPr>
          <p:nvPr/>
        </p:nvSpPr>
        <p:spPr bwMode="gray">
          <a:xfrm>
            <a:off x="1882400" y="6774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2"/>
                </a:solidFill>
              </a:defRPr>
            </a:lvl9pPr>
          </a:lstStyle>
          <a:p>
            <a:r>
              <a:rPr lang="en-GB"/>
              <a:t>Suggestion for future work</a:t>
            </a:r>
            <a:endParaRPr lang="en-GB" dirty="0"/>
          </a:p>
        </p:txBody>
      </p:sp>
      <p:pic>
        <p:nvPicPr>
          <p:cNvPr id="1028" name="Picture 4" descr="Image result for å°ç±³">
            <a:extLst>
              <a:ext uri="{FF2B5EF4-FFF2-40B4-BE49-F238E27FC236}">
                <a16:creationId xmlns:a16="http://schemas.microsoft.com/office/drawing/2014/main" id="{D43250CC-61B5-4664-9220-54BEDC88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69" y="2798944"/>
            <a:ext cx="2678123" cy="267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0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37DF-71AC-461E-91F2-68D86420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379" y="2373739"/>
            <a:ext cx="7838514" cy="646331"/>
          </a:xfrm>
        </p:spPr>
        <p:txBody>
          <a:bodyPr>
            <a:normAutofit/>
          </a:bodyPr>
          <a:lstStyle/>
          <a:p>
            <a:r>
              <a:rPr lang="en-US" altLang="zh-CN" dirty="0"/>
              <a:t>Topic 1: </a:t>
            </a:r>
            <a:r>
              <a:rPr lang="en-US" altLang="zh-CN" b="1" dirty="0"/>
              <a:t>Image Classification with Deep Learning and Comparison between Different CNN Structures using </a:t>
            </a:r>
            <a:r>
              <a:rPr lang="en-US" altLang="zh-CN" b="1" dirty="0" err="1"/>
              <a:t>Tensorflow</a:t>
            </a:r>
            <a:r>
              <a:rPr lang="en-US" altLang="zh-CN" b="1" dirty="0"/>
              <a:t> and </a:t>
            </a:r>
            <a:r>
              <a:rPr lang="en-US" altLang="zh-CN" b="1" dirty="0" err="1"/>
              <a:t>Keras</a:t>
            </a:r>
            <a:r>
              <a:rPr lang="en-US" altLang="zh-CN" b="1" dirty="0"/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7AAD3-2E83-4E6D-866C-E95216D733B5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CAEB57-B683-441A-AE99-5BD8B79B35E0}"/>
              </a:ext>
            </a:extLst>
          </p:cNvPr>
          <p:cNvSpPr/>
          <p:nvPr/>
        </p:nvSpPr>
        <p:spPr>
          <a:xfrm>
            <a:off x="7100037" y="1437806"/>
            <a:ext cx="36487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-ZHANG ZITENG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61E489-A9B5-4F96-8BAA-BA411115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10" y="3343084"/>
            <a:ext cx="6730870" cy="13917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E8411A-EAC2-44E8-9E7C-FF374803F116}"/>
              </a:ext>
            </a:extLst>
          </p:cNvPr>
          <p:cNvSpPr/>
          <p:nvPr/>
        </p:nvSpPr>
        <p:spPr>
          <a:xfrm>
            <a:off x="4831956" y="5103181"/>
            <a:ext cx="24801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Convolutional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Pooling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Flattening 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fully connected layer 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34165D-DC98-463C-B1BC-80ABAF673698}"/>
              </a:ext>
            </a:extLst>
          </p:cNvPr>
          <p:cNvSpPr/>
          <p:nvPr/>
        </p:nvSpPr>
        <p:spPr>
          <a:xfrm>
            <a:off x="3746723" y="4770422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Model of Convolutional Neural Network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36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7C5A9E-7542-447F-BA9E-52235FB3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6" y="2941151"/>
            <a:ext cx="10840007" cy="16383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C2F993-1909-4618-81BB-2ADEEA601272}"/>
              </a:ext>
            </a:extLst>
          </p:cNvPr>
          <p:cNvSpPr/>
          <p:nvPr/>
        </p:nvSpPr>
        <p:spPr>
          <a:xfrm>
            <a:off x="1903254" y="4798098"/>
            <a:ext cx="8385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Obtained accuracies with different combinations of activation function and classifier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53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98546-3165-4997-A940-B8F62EB4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18" y="2361136"/>
            <a:ext cx="8874176" cy="391974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b="1" dirty="0"/>
              <a:t>Topic 2: Facial detection using deep learning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CV (Open source computer vision)</a:t>
            </a:r>
          </a:p>
          <a:p>
            <a:pPr lvl="2"/>
            <a:r>
              <a:rPr lang="en-US" altLang="zh-CN" sz="2000" dirty="0"/>
              <a:t>a library started by Intel in 1999</a:t>
            </a:r>
          </a:p>
          <a:p>
            <a:pPr lvl="2"/>
            <a:r>
              <a:rPr lang="en-US" altLang="zh-CN" sz="2000" dirty="0"/>
              <a:t>Process image </a:t>
            </a:r>
          </a:p>
          <a:p>
            <a:pPr lvl="2"/>
            <a:r>
              <a:rPr lang="en-US" altLang="zh-CN" sz="2000" dirty="0"/>
              <a:t>be implemented on the latest algorithms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  <a:p>
            <a:pPr lvl="2"/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haarcascade_eye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haarcascade_frontalface_default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requires images (positive and negative)</a:t>
            </a:r>
          </a:p>
          <a:p>
            <a:pPr lvl="1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Belief Network (DBN)</a:t>
            </a:r>
          </a:p>
          <a:p>
            <a:pPr lvl="2"/>
            <a:r>
              <a:rPr lang="en-US" altLang="zh-CN" sz="2000" dirty="0"/>
              <a:t>a graphical model or type of deep learning architecture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CB0915-0F3F-474E-8153-B82D2ED63C39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AD170A-0D82-4123-A612-28006274A2F2}"/>
              </a:ext>
            </a:extLst>
          </p:cNvPr>
          <p:cNvSpPr/>
          <p:nvPr/>
        </p:nvSpPr>
        <p:spPr>
          <a:xfrm>
            <a:off x="7100037" y="1437806"/>
            <a:ext cx="36487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-ZHANG ZITENG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759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7701D-E1CC-463E-9389-D1557AFA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174" y="3453134"/>
            <a:ext cx="4826819" cy="1343717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DBN architecture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21F38F-BB11-45BB-99D5-CC848A842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21" y="2451690"/>
            <a:ext cx="2299115" cy="334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5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91C93-B9FE-491F-86CD-45EDE7D4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617" y="2346241"/>
            <a:ext cx="1813544" cy="706964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Results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804DA-5285-45D8-86AB-76915EB94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87" y="3053205"/>
            <a:ext cx="8825659" cy="3416300"/>
          </a:xfrm>
        </p:spPr>
        <p:txBody>
          <a:bodyPr/>
          <a:lstStyle/>
          <a:p>
            <a:r>
              <a:rPr lang="en-US" altLang="zh-CN" dirty="0"/>
              <a:t>Currently, this model is able to recognize faces correctly but when tried for videos, it takes more time for processing.</a:t>
            </a:r>
          </a:p>
          <a:p>
            <a:r>
              <a:rPr lang="en-US" altLang="zh-CN" dirty="0"/>
              <a:t>The advantage: </a:t>
            </a:r>
          </a:p>
          <a:p>
            <a:pPr lvl="1"/>
            <a:r>
              <a:rPr lang="en-US" altLang="zh-CN" dirty="0"/>
              <a:t>recognize blurred images and side face images.</a:t>
            </a:r>
          </a:p>
          <a:p>
            <a:r>
              <a:rPr lang="en-US" altLang="zh-CN" dirty="0"/>
              <a:t>In the future, this can recognize persons by using video capture.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87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ECD0-7D51-4156-BC0B-28A7185C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244611"/>
            <a:ext cx="10509504" cy="923330"/>
          </a:xfrm>
        </p:spPr>
        <p:txBody>
          <a:bodyPr anchor="b"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Video image recognition on obstacle detection in an intelligent vehicle 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229DE45-51FF-49FD-A926-51A54785B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 fontScale="85000" lnSpcReduction="10000"/>
          </a:bodyPr>
          <a:lstStyle/>
          <a:p>
            <a:r>
              <a:rPr lang="en-GB" sz="3200" dirty="0"/>
              <a:t>Method: Multi-model background detection, illumination, shadow removal</a:t>
            </a:r>
          </a:p>
          <a:p>
            <a:r>
              <a:rPr lang="en-GB" sz="3200" dirty="0"/>
              <a:t>Multi-sensor technology: Detect and identify the target in colour target</a:t>
            </a:r>
          </a:p>
          <a:p>
            <a:r>
              <a:rPr lang="en-GB" sz="3200" dirty="0"/>
              <a:t>Further investigation: Obstacle detection technology</a:t>
            </a:r>
          </a:p>
          <a:p>
            <a:r>
              <a:rPr lang="en-GB" sz="3200" dirty="0"/>
              <a:t>Algorithms to refer: shadow removal, obstacle detection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64BBA-B7B2-4F37-93B4-59FB671E8915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4681FC-0B59-4E93-8B3B-026262AB2B64}"/>
              </a:ext>
            </a:extLst>
          </p:cNvPr>
          <p:cNvSpPr/>
          <p:nvPr/>
        </p:nvSpPr>
        <p:spPr>
          <a:xfrm>
            <a:off x="6823521" y="1437806"/>
            <a:ext cx="42017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-Leong Soong Jun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0360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50A-0155-45D5-B530-990CA470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673" y="2266531"/>
            <a:ext cx="8209932" cy="424922"/>
          </a:xfrm>
        </p:spPr>
        <p:txBody>
          <a:bodyPr anchor="b">
            <a:no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Deep-learning based automatic recognition network</a:t>
            </a:r>
          </a:p>
        </p:txBody>
      </p:sp>
      <p:pic>
        <p:nvPicPr>
          <p:cNvPr id="24" name="Graphic 19" descr="Robot">
            <a:extLst>
              <a:ext uri="{FF2B5EF4-FFF2-40B4-BE49-F238E27FC236}">
                <a16:creationId xmlns:a16="http://schemas.microsoft.com/office/drawing/2014/main" id="{1656C8FA-6009-4B21-8B27-79D96463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959630"/>
            <a:ext cx="4217332" cy="42173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2DAF-1272-45D1-9934-C469BFE0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 fontScale="77500" lnSpcReduction="20000"/>
          </a:bodyPr>
          <a:lstStyle/>
          <a:p>
            <a:r>
              <a:rPr lang="en-GB" sz="3200" dirty="0"/>
              <a:t>China implemented in agricultural production</a:t>
            </a:r>
          </a:p>
          <a:p>
            <a:r>
              <a:rPr lang="en-GB" sz="3200" dirty="0"/>
              <a:t>Both have the similarity of concepts which recognized the images</a:t>
            </a:r>
          </a:p>
          <a:p>
            <a:r>
              <a:rPr lang="en-GB" sz="3200" dirty="0"/>
              <a:t>Methods: Image classification, colour adjustment, motion blur elimination, filter dataset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ECB34-8B5A-4B09-8965-15C65FF04998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C3244C-B5B4-4340-97DD-B244E3AF57BD}"/>
              </a:ext>
            </a:extLst>
          </p:cNvPr>
          <p:cNvSpPr/>
          <p:nvPr/>
        </p:nvSpPr>
        <p:spPr>
          <a:xfrm>
            <a:off x="6823521" y="1437806"/>
            <a:ext cx="42017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-Leong Soong Jun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48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128" y="3925551"/>
            <a:ext cx="43434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560" y="2120900"/>
            <a:ext cx="3581400" cy="4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6FC203-D470-9943-A922-DD7371F09201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06585E-1C57-BB4D-B0F1-B6EC896B0063}"/>
              </a:ext>
            </a:extLst>
          </p:cNvPr>
          <p:cNvSpPr/>
          <p:nvPr/>
        </p:nvSpPr>
        <p:spPr>
          <a:xfrm>
            <a:off x="7303627" y="1437806"/>
            <a:ext cx="32415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-Tan Wei Xian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6CCEA6-C5B6-E940-B8A3-D14A757ADCA4}"/>
              </a:ext>
            </a:extLst>
          </p:cNvPr>
          <p:cNvSpPr txBox="1"/>
          <p:nvPr/>
        </p:nvSpPr>
        <p:spPr>
          <a:xfrm>
            <a:off x="2038662" y="2443397"/>
            <a:ext cx="40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Usage Of Transfer Learning in Neural Network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1768841" y="2271098"/>
            <a:ext cx="8964118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relevance of the literature review to the implementation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86" name="Google Shape;186;p21" descr="Image result for transfer learning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164" y="3467668"/>
            <a:ext cx="9656605" cy="32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25B360-D366-9B4F-A5CE-1C855FF46E77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CA734F-6F5E-1A40-8623-F807CF73BE52}"/>
              </a:ext>
            </a:extLst>
          </p:cNvPr>
          <p:cNvSpPr/>
          <p:nvPr/>
        </p:nvSpPr>
        <p:spPr>
          <a:xfrm>
            <a:off x="7303626" y="1437806"/>
            <a:ext cx="32415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-Tan Wei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ian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1F693A2-76FC-43AA-A253-0F39CC1AB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41" y="1612543"/>
            <a:ext cx="5391166" cy="52454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B9E291-30FA-42C0-A9BD-C3BF69A0FA6C}"/>
              </a:ext>
            </a:extLst>
          </p:cNvPr>
          <p:cNvSpPr/>
          <p:nvPr/>
        </p:nvSpPr>
        <p:spPr>
          <a:xfrm>
            <a:off x="2260821" y="838200"/>
            <a:ext cx="74126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Step 1 </a:t>
            </a:r>
            <a:r>
              <a:rPr lang="en-GB" altLang="zh-CN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Downloading image data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778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F29D4-6033-4BA3-A77F-3DF59CC7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13" y="2084137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Deep Learning Approach 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for Image Classification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2E922C-D8F5-4D1D-93B9-2A992963FF5F}"/>
              </a:ext>
            </a:extLst>
          </p:cNvPr>
          <p:cNvSpPr txBox="1"/>
          <p:nvPr/>
        </p:nvSpPr>
        <p:spPr>
          <a:xfrm>
            <a:off x="6823521" y="3197052"/>
            <a:ext cx="4637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research on artificial neural networks began in the 1940s.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Hopfield network was proposed in the early 1980s. This activates the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2006, the concept of deep learning was first proposed , artificial neural networks are again of great interest to the research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2727B3-3FBE-45C9-AE77-0260E573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4" y="3482403"/>
            <a:ext cx="4278707" cy="2843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95EC4C-8A69-D14F-BB45-529CD6C2DC35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3E4A21-FC33-6543-9DB7-CBF907B66685}"/>
              </a:ext>
            </a:extLst>
          </p:cNvPr>
          <p:cNvSpPr/>
          <p:nvPr/>
        </p:nvSpPr>
        <p:spPr>
          <a:xfrm>
            <a:off x="7039128" y="1437806"/>
            <a:ext cx="37705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en-US" altLang="zh-CN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Lyu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hen Yang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04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2FF17-A21F-4146-92AE-C0F346BD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AEC4C0-150C-4BF2-99DD-FB1775953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66" y="149352"/>
            <a:ext cx="10677520" cy="4539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FF891F-E49D-458E-A12C-7E451E8EE9AB}"/>
              </a:ext>
            </a:extLst>
          </p:cNvPr>
          <p:cNvSpPr txBox="1"/>
          <p:nvPr/>
        </p:nvSpPr>
        <p:spPr>
          <a:xfrm>
            <a:off x="152398" y="4919957"/>
            <a:ext cx="540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A CNN comprises of three primary kinds of layers: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)convolution layers,</a:t>
            </a:r>
          </a:p>
          <a:p>
            <a:r>
              <a:rPr lang="en-US" altLang="zh-CN" dirty="0"/>
              <a:t>(ii) subsampling layers</a:t>
            </a:r>
          </a:p>
          <a:p>
            <a:r>
              <a:rPr lang="en-US" altLang="zh-CN" dirty="0"/>
              <a:t>(iii) an output layer.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73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95D9-9907-4BA2-96AB-40931E18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73" y="2527016"/>
            <a:ext cx="8761413" cy="706964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Satellite Image Classification 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with Deep Learning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35F8FE-B3DE-4C4D-8CC0-D243A5135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173" y="3462728"/>
            <a:ext cx="4096061" cy="30720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3F5BE3-4772-4230-8B4F-7E1E5CE327C4}"/>
              </a:ext>
            </a:extLst>
          </p:cNvPr>
          <p:cNvSpPr txBox="1"/>
          <p:nvPr/>
        </p:nvSpPr>
        <p:spPr>
          <a:xfrm>
            <a:off x="6760226" y="3494107"/>
            <a:ext cx="404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Satellite imagery is important for many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Deep learning is a class of machine learning models that represent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CNN's powerful computing power is provided by advanced </a:t>
            </a:r>
            <a:r>
              <a:rPr lang="en-US" altLang="zh-CN" dirty="0" err="1"/>
              <a:t>gpus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8A6A41-C366-DA4D-B38F-3C1A6864FDE0}"/>
              </a:ext>
            </a:extLst>
          </p:cNvPr>
          <p:cNvSpPr/>
          <p:nvPr/>
        </p:nvSpPr>
        <p:spPr>
          <a:xfrm>
            <a:off x="1443207" y="641445"/>
            <a:ext cx="586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Literature Review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85526A-CA2D-8B42-BC6F-C795F78E25DF}"/>
              </a:ext>
            </a:extLst>
          </p:cNvPr>
          <p:cNvSpPr/>
          <p:nvPr/>
        </p:nvSpPr>
        <p:spPr>
          <a:xfrm>
            <a:off x="7039128" y="1437806"/>
            <a:ext cx="37705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en-US" altLang="zh-CN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Lyu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hen Yang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3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6A4D48A-8B46-E04A-9660-9F147C10BA31}"/>
              </a:ext>
            </a:extLst>
          </p:cNvPr>
          <p:cNvSpPr txBox="1">
            <a:spLocks/>
          </p:cNvSpPr>
          <p:nvPr/>
        </p:nvSpPr>
        <p:spPr>
          <a:xfrm>
            <a:off x="2274754" y="4338662"/>
            <a:ext cx="6962932" cy="19122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14856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Wingdings 3" charset="2"/>
              <a:buChar char="●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○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■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●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○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■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●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 3" charset="2"/>
              <a:buChar char="○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100"/>
              <a:buFont typeface="Wingdings 3" charset="2"/>
              <a:buChar char="■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ZHANG ZITENG 				TP052096</a:t>
            </a:r>
          </a:p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 WEIXIAN 					TP048417</a:t>
            </a:r>
          </a:p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LEONG SOONG JUN 		TP050994</a:t>
            </a:r>
          </a:p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LYU CHEN YANG 				TP052020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C17C75-923E-6746-B71A-452BC51C698F}"/>
              </a:ext>
            </a:extLst>
          </p:cNvPr>
          <p:cNvSpPr/>
          <p:nvPr/>
        </p:nvSpPr>
        <p:spPr>
          <a:xfrm>
            <a:off x="2683237" y="2593298"/>
            <a:ext cx="61459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i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  <a:endParaRPr lang="zh-CN" altLang="en-US" sz="8000" b="1" i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97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B2935C-19E4-4AC1-BEAD-3015C990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790" y="2409567"/>
            <a:ext cx="10278030" cy="2686871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7F8DDEE-7F87-4C03-A7FF-C2935AF1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696" y="967163"/>
            <a:ext cx="74126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Step 1 </a:t>
            </a:r>
            <a:r>
              <a:rPr lang="en-GB" altLang="zh-CN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Downloading image data</a:t>
            </a:r>
            <a:endParaRPr lang="zh-CN" alt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122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E0C43-D83B-426F-8EEE-489A3D42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Suggestion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BA7A1-892B-4DC6-997C-A55504EC7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680" y="4456687"/>
            <a:ext cx="7642723" cy="1128567"/>
          </a:xfrm>
        </p:spPr>
        <p:txBody>
          <a:bodyPr>
            <a:normAutofit/>
          </a:bodyPr>
          <a:lstStyle/>
          <a:p>
            <a:pPr lvl="0">
              <a:defRPr cap="all"/>
            </a:pPr>
            <a:r>
              <a:rPr lang="en-GB" altLang="zh-CN" sz="3200" dirty="0"/>
              <a:t>WE SHOULD ADD huge dataset TO IMPROVE THE ACCURACY RATE</a:t>
            </a:r>
            <a:endParaRPr lang="en-US" altLang="zh-CN" sz="3200" dirty="0"/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F540CE57-D770-45E6-8170-9624A995A558}"/>
              </a:ext>
            </a:extLst>
          </p:cNvPr>
          <p:cNvSpPr/>
          <p:nvPr/>
        </p:nvSpPr>
        <p:spPr>
          <a:xfrm>
            <a:off x="4862480" y="2708437"/>
            <a:ext cx="1441125" cy="14411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矩形 4" descr="Playbook">
            <a:extLst>
              <a:ext uri="{FF2B5EF4-FFF2-40B4-BE49-F238E27FC236}">
                <a16:creationId xmlns:a16="http://schemas.microsoft.com/office/drawing/2014/main" id="{896A32FA-F7BA-4971-AB33-37E0A5CC732D}"/>
              </a:ext>
            </a:extLst>
          </p:cNvPr>
          <p:cNvSpPr/>
          <p:nvPr/>
        </p:nvSpPr>
        <p:spPr>
          <a:xfrm>
            <a:off x="5169605" y="3015562"/>
            <a:ext cx="826875" cy="8268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8053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F82331-1749-FF43-A968-C310D0B030F7}"/>
              </a:ext>
            </a:extLst>
          </p:cNvPr>
          <p:cNvSpPr/>
          <p:nvPr/>
        </p:nvSpPr>
        <p:spPr>
          <a:xfrm>
            <a:off x="2099770" y="2742483"/>
            <a:ext cx="76626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Step 2: Loading and viewing data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44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B7FE631-C908-304C-9F80-09B4F9748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4" y="809469"/>
            <a:ext cx="9442375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DD9F0FF-D156-1342-95E5-BC5075A0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21" y="770260"/>
            <a:ext cx="8539202" cy="581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859FA-15F9-4737-9DA0-73E3E662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1" y="958677"/>
            <a:ext cx="8761413" cy="706964"/>
          </a:xfrm>
        </p:spPr>
        <p:txBody>
          <a:bodyPr/>
          <a:lstStyle/>
          <a:p>
            <a:pPr algn="ctr"/>
            <a:r>
              <a:rPr lang="en-US" altLang="zh-CN" dirty="0"/>
              <a:t>Suggestion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78685-E67C-4990-9D7F-D118CC0C8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384" y="4788241"/>
            <a:ext cx="6473229" cy="575421"/>
          </a:xfrm>
        </p:spPr>
        <p:txBody>
          <a:bodyPr/>
          <a:lstStyle/>
          <a:p>
            <a:r>
              <a:rPr lang="en-GB" altLang="zh-CN" dirty="0"/>
              <a:t>A high specification of computer devices is required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6D35633C-B899-4FA7-99B3-BA0036B0AAE9}"/>
              </a:ext>
            </a:extLst>
          </p:cNvPr>
          <p:cNvSpPr/>
          <p:nvPr/>
        </p:nvSpPr>
        <p:spPr>
          <a:xfrm>
            <a:off x="5375437" y="2708437"/>
            <a:ext cx="1441125" cy="1441125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矩形 4" descr="Processor">
            <a:extLst>
              <a:ext uri="{FF2B5EF4-FFF2-40B4-BE49-F238E27FC236}">
                <a16:creationId xmlns:a16="http://schemas.microsoft.com/office/drawing/2014/main" id="{D226AF61-48E5-4306-8E6D-077010E3285A}"/>
              </a:ext>
            </a:extLst>
          </p:cNvPr>
          <p:cNvSpPr/>
          <p:nvPr/>
        </p:nvSpPr>
        <p:spPr>
          <a:xfrm>
            <a:off x="5682562" y="3015562"/>
            <a:ext cx="826875" cy="8268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262735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1193</TotalTime>
  <Words>517</Words>
  <Application>Microsoft Macintosh PowerPoint</Application>
  <PresentationFormat>宽屏</PresentationFormat>
  <Paragraphs>95</Paragraphs>
  <Slides>33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宋体</vt:lpstr>
      <vt:lpstr>Arial</vt:lpstr>
      <vt:lpstr>Century Gothic</vt:lpstr>
      <vt:lpstr>Times New Roman</vt:lpstr>
      <vt:lpstr>Wingdings</vt:lpstr>
      <vt:lpstr>Wingdings 3</vt:lpstr>
      <vt:lpstr>离子会议室</vt:lpstr>
      <vt:lpstr>Phone recognition system</vt:lpstr>
      <vt:lpstr>PowerPoint 演示文稿</vt:lpstr>
      <vt:lpstr>PowerPoint 演示文稿</vt:lpstr>
      <vt:lpstr>Step 1 Downloading image data</vt:lpstr>
      <vt:lpstr>Suggestion</vt:lpstr>
      <vt:lpstr>PowerPoint 演示文稿</vt:lpstr>
      <vt:lpstr>PowerPoint 演示文稿</vt:lpstr>
      <vt:lpstr>PowerPoint 演示文稿</vt:lpstr>
      <vt:lpstr>Suggestion</vt:lpstr>
      <vt:lpstr>Step 3: Creating a model and initial training</vt:lpstr>
      <vt:lpstr>Algorithm Implementation</vt:lpstr>
      <vt:lpstr>PowerPoint 演示文稿</vt:lpstr>
      <vt:lpstr>PowerPoint 演示文稿</vt:lpstr>
      <vt:lpstr>Learning Rate </vt:lpstr>
      <vt:lpstr>Result Of Our model</vt:lpstr>
      <vt:lpstr>Prediction of our model</vt:lpstr>
      <vt:lpstr>PowerPoint 演示文稿</vt:lpstr>
      <vt:lpstr>Suggestion for future work</vt:lpstr>
      <vt:lpstr>Step 4: Cleaning data and interpretation</vt:lpstr>
      <vt:lpstr>PowerPoint 演示文稿</vt:lpstr>
      <vt:lpstr>PowerPoint 演示文稿</vt:lpstr>
      <vt:lpstr>PowerPoint 演示文稿</vt:lpstr>
      <vt:lpstr>PowerPoint 演示文稿</vt:lpstr>
      <vt:lpstr>DBN architecture</vt:lpstr>
      <vt:lpstr>Results</vt:lpstr>
      <vt:lpstr>Video image recognition on obstacle detection in an intelligent vehicle </vt:lpstr>
      <vt:lpstr>Deep-learning based automatic recognition network</vt:lpstr>
      <vt:lpstr>PowerPoint 演示文稿</vt:lpstr>
      <vt:lpstr>The relevance of the literature review to the implementation</vt:lpstr>
      <vt:lpstr>Deep Learning Approach  for Image Classification</vt:lpstr>
      <vt:lpstr>PowerPoint 演示文稿</vt:lpstr>
      <vt:lpstr>Satellite Image Classification  with Deep Learning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recognition system</dc:title>
  <dc:creator>子腾 张</dc:creator>
  <cp:lastModifiedBy>子腾 张</cp:lastModifiedBy>
  <cp:revision>29</cp:revision>
  <dcterms:created xsi:type="dcterms:W3CDTF">2019-12-09T12:54:25Z</dcterms:created>
  <dcterms:modified xsi:type="dcterms:W3CDTF">2019-12-10T08:56:23Z</dcterms:modified>
</cp:coreProperties>
</file>